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79" r:id="rId7"/>
    <p:sldId id="280" r:id="rId8"/>
    <p:sldId id="281" r:id="rId9"/>
    <p:sldId id="285" r:id="rId10"/>
    <p:sldId id="258" r:id="rId11"/>
    <p:sldId id="284" r:id="rId12"/>
    <p:sldId id="286" r:id="rId13"/>
    <p:sldId id="278" r:id="rId14"/>
    <p:sldId id="282" r:id="rId15"/>
    <p:sldId id="283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D1563-F777-9131-4828-7EF08C1947D2}" v="8" dt="2024-05-09T03:39:31.276"/>
    <p1510:client id="{18E147D0-DBB9-BF55-1740-1A2C0D61719F}" v="288" dt="2024-05-09T03:31:13.895"/>
    <p1510:client id="{29A7E7C9-5494-49F2-BA40-D9F2E1C24841}" v="71" dt="2024-05-09T04:14:00.628"/>
    <p1510:client id="{3C27486E-B66C-9D7A-6E72-6FD13D70D286}" v="1" dt="2024-05-09T05:14:18.209"/>
    <p1510:client id="{4AD30298-CD4B-7387-C3E6-2F9D9AB83E76}" v="13" dt="2024-05-09T14:44:18.864"/>
    <p1510:client id="{55575C53-100E-F233-18AB-03AF3A9B1C52}" v="5" dt="2024-05-09T05:15:08.942"/>
    <p1510:client id="{61108468-FDAB-740A-BB71-CEF6A0A48744}" v="46" dt="2024-05-09T03:05:07.782"/>
    <p1510:client id="{8434D20F-68F8-8976-57E0-4DED98FF5165}" v="26" dt="2024-05-09T04:27:37.821"/>
    <p1510:client id="{B450FB1E-A150-3279-B847-27122E9F99CD}" v="184" dt="2024-05-09T06:32:11.067"/>
    <p1510:client id="{C9C10009-2812-E10B-05BF-2C5D344A498B}" v="2" dt="2024-05-09T04:31:21.674"/>
    <p1510:client id="{D4B096F2-190D-4814-901D-94599E603A66}" v="4" dt="2024-05-09T16:25:49.821"/>
    <p1510:client id="{E207C52D-4737-1599-7549-52F099849ECE}" v="6" dt="2024-05-09T06:20:03.565"/>
  </p1510:revLst>
</p1510:revInfo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B61F67-4219-82BD-D357-355AA7591C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FE2BF-AD88-9811-C6DD-79DABAC5595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DDA53-17BB-4810-91A8-94FE944ADC38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F7338-476F-59A1-B752-865882DA12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C2ED2-F5D9-8398-9B1F-9E1D760B07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BCF56-022D-4E84-9600-36794E4DE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05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08D30-F807-4561-A81E-6E077448AA00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2C05A-7A07-4286-AA18-B883C0AF9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0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-Had trouble initially thinking of an AI integration, but professor gave us the idea</a:t>
            </a:r>
          </a:p>
          <a:p>
            <a:r>
              <a:rPr lang="en-US"/>
              <a:t>-Unfortunately, could not find a way to tap into Towson's databases, so made a fake database</a:t>
            </a:r>
          </a:p>
          <a:p>
            <a:r>
              <a:rPr lang="en-US"/>
              <a:t>-Used Botpress</a:t>
            </a:r>
          </a:p>
          <a:p>
            <a:r>
              <a:rPr lang="en-US"/>
              <a:t>-Block-based AI building, allowing lots of customization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2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15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82C05A-7A07-4286-AA18-B883C0AF9A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4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7CAC6E-6513-EFEF-80DD-DC09D9C4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15939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9D0D1EA-36A7-6453-1FD4-3D8EDB9E3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98"/>
          <a:stretch/>
        </p:blipFill>
        <p:spPr>
          <a:xfrm>
            <a:off x="0" y="2536372"/>
            <a:ext cx="2197076" cy="37174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39686" y="1209643"/>
            <a:ext cx="8508273" cy="4968000"/>
          </a:xfrm>
        </p:spPr>
        <p:txBody>
          <a:bodyPr anchor="ctr">
            <a:noAutofit/>
          </a:bodyPr>
          <a:lstStyle>
            <a:lvl1pPr algn="ctr">
              <a:defRPr sz="72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34992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380999"/>
            <a:ext cx="11430000" cy="1643137"/>
            <a:chOff x="1698170" y="691024"/>
            <a:chExt cx="11430000" cy="164313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30000" cy="1643137"/>
              <a:chOff x="1466849" y="380320"/>
              <a:chExt cx="12031205" cy="172956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49" y="875621"/>
                <a:ext cx="12031204" cy="123426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5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0999" y="2252872"/>
            <a:ext cx="11429999" cy="3635330"/>
            <a:chOff x="1698170" y="691024"/>
            <a:chExt cx="11429999" cy="363533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0" y="691024"/>
              <a:ext cx="11429999" cy="3635330"/>
              <a:chOff x="1466849" y="380320"/>
              <a:chExt cx="12031203" cy="382654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12031202" cy="333124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49" y="380320"/>
                <a:ext cx="1203120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DD7FB8EE-5B3A-2DFB-6FDF-44E5B3D939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990005"/>
            <a:ext cx="10907016" cy="922516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4786" y="3059961"/>
            <a:ext cx="3961039" cy="246738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6539386C-EDE8-05CD-6687-DDB57EB0D55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048250" y="3059960"/>
            <a:ext cx="6500116" cy="2467383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/>
              <a:t>Click to add 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150A47-3CDE-6A2F-544A-5F98134DF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829F0F-DBDF-07B3-7893-FA37927F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8B8345A-1B48-25C5-67AE-D78987BEF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878FF980-7D74-4564-A0C9-19E560B51CB0}" type="datetime1">
              <a:rPr lang="en-US" smtClean="0"/>
              <a:t>7/26/2024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38A89FC-B8CA-14B7-D2D8-E768D99D8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FF78B34-411F-1CA2-E7AE-72EE59FB9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3F0324D9-6571-4E22-7F05-EB7C4C252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5AD4638-F38E-56C0-D181-3C9488FAF1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8BB575-A42F-625D-F8C0-71BACF904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6543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494" y="1933575"/>
            <a:ext cx="3421255" cy="3661683"/>
          </a:xfrm>
          <a:prstGeom prst="roundRect">
            <a:avLst>
              <a:gd name="adj" fmla="val 9932"/>
            </a:avLst>
          </a:prstGeom>
          <a:solidFill>
            <a:schemeClr val="accent2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71976" y="1933575"/>
            <a:ext cx="7174103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8E9543-72F0-3B98-EBDB-95F36BA54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F67B58-AA53-B48D-DD97-72B3116B22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1945" y="2343150"/>
            <a:ext cx="3062967" cy="2990850"/>
          </a:xfrm>
        </p:spPr>
        <p:txBody>
          <a:bodyPr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619626" y="2343150"/>
            <a:ext cx="6626226" cy="2994868"/>
          </a:xfrm>
        </p:spPr>
        <p:txBody>
          <a:bodyPr/>
          <a:lstStyle>
            <a:lvl1pPr marL="0" indent="0">
              <a:lnSpc>
                <a:spcPts val="1900"/>
              </a:lnSpc>
              <a:buNone/>
              <a:defRPr sz="1800"/>
            </a:lvl1pPr>
            <a:lvl2pPr>
              <a:lnSpc>
                <a:spcPts val="1900"/>
              </a:lnSpc>
              <a:defRPr sz="1800"/>
            </a:lvl2pPr>
            <a:lvl3pPr>
              <a:lnSpc>
                <a:spcPts val="1900"/>
              </a:lnSpc>
              <a:defRPr sz="1800"/>
            </a:lvl3pPr>
            <a:lvl4pPr>
              <a:lnSpc>
                <a:spcPts val="1900"/>
              </a:lnSpc>
              <a:defRPr sz="1800"/>
            </a:lvl4pPr>
            <a:lvl5pPr>
              <a:lnSpc>
                <a:spcPts val="19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299C66-96F4-78D6-A62C-38668D59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2A6D20-3BBC-4875-E1DD-C75389BF2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375AD72-FEF2-7BD7-B33E-DE98FDD651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AD6A6A9F-0D32-429A-A1D1-F5896171D663}" type="datetime1">
              <a:rPr lang="en-US" smtClean="0"/>
              <a:t>7/26/2024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C69E5E-6C22-57DA-0C62-9C6B32032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542827-11B9-15CF-AB8E-86115BEF9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EF1536F-20D9-1950-220E-4E6B881E9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8E904D7-AB01-FD2A-6191-37814CBD0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5DD3E5-31DE-DE3C-B506-E5AF1EC6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0598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5C92998A-0580-8711-F2CD-BA025D3B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73457" y="3490004"/>
            <a:ext cx="2760781" cy="2636487"/>
            <a:chOff x="9757762" y="3673334"/>
            <a:chExt cx="2760781" cy="2636487"/>
          </a:xfrm>
          <a:solidFill>
            <a:schemeClr val="bg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9E8E44-AD09-0DCB-79DA-F363143EB715}"/>
                </a:ext>
              </a:extLst>
            </p:cNvPr>
            <p:cNvSpPr/>
            <p:nvPr/>
          </p:nvSpPr>
          <p:spPr>
            <a:xfrm>
              <a:off x="9757762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C32798-3973-1B39-EA92-336F776B7AA7}"/>
                </a:ext>
              </a:extLst>
            </p:cNvPr>
            <p:cNvSpPr/>
            <p:nvPr/>
          </p:nvSpPr>
          <p:spPr>
            <a:xfrm>
              <a:off x="10777316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2D963B-D621-02DD-1619-684F4DC91490}"/>
                </a:ext>
              </a:extLst>
            </p:cNvPr>
            <p:cNvSpPr/>
            <p:nvPr/>
          </p:nvSpPr>
          <p:spPr>
            <a:xfrm>
              <a:off x="11796885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91E75D-715D-B554-6983-B8D0F0FF7ECE}"/>
                </a:ext>
              </a:extLst>
            </p:cNvPr>
            <p:cNvSpPr/>
            <p:nvPr/>
          </p:nvSpPr>
          <p:spPr>
            <a:xfrm>
              <a:off x="9757762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BE3828-09E2-3B37-DAF2-0F1EF6FBB447}"/>
                </a:ext>
              </a:extLst>
            </p:cNvPr>
            <p:cNvSpPr/>
            <p:nvPr/>
          </p:nvSpPr>
          <p:spPr>
            <a:xfrm>
              <a:off x="10777316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BD5FBB-6BCD-9E17-CA4C-DA3621F258BF}"/>
                </a:ext>
              </a:extLst>
            </p:cNvPr>
            <p:cNvSpPr/>
            <p:nvPr/>
          </p:nvSpPr>
          <p:spPr>
            <a:xfrm>
              <a:off x="11796885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D5227-34EB-06BB-7D33-8014F2DE4711}"/>
                </a:ext>
              </a:extLst>
            </p:cNvPr>
            <p:cNvSpPr/>
            <p:nvPr/>
          </p:nvSpPr>
          <p:spPr>
            <a:xfrm>
              <a:off x="9757762" y="5788920"/>
              <a:ext cx="503603" cy="503606"/>
            </a:xfrm>
            <a:custGeom>
              <a:avLst/>
              <a:gdLst>
                <a:gd name="connsiteX0" fmla="*/ 0 w 503603"/>
                <a:gd name="connsiteY0" fmla="*/ 251798 h 503606"/>
                <a:gd name="connsiteX1" fmla="*/ 251802 w 503603"/>
                <a:gd name="connsiteY1" fmla="*/ 0 h 503606"/>
                <a:gd name="connsiteX2" fmla="*/ 503604 w 503603"/>
                <a:gd name="connsiteY2" fmla="*/ 251798 h 503606"/>
                <a:gd name="connsiteX3" fmla="*/ 251802 w 503603"/>
                <a:gd name="connsiteY3" fmla="*/ 503606 h 503606"/>
                <a:gd name="connsiteX4" fmla="*/ 0 w 503603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6">
                  <a:moveTo>
                    <a:pt x="0" y="251798"/>
                  </a:moveTo>
                  <a:cubicBezTo>
                    <a:pt x="0" y="112736"/>
                    <a:pt x="112737" y="0"/>
                    <a:pt x="251802" y="0"/>
                  </a:cubicBezTo>
                  <a:cubicBezTo>
                    <a:pt x="390867" y="0"/>
                    <a:pt x="503604" y="112736"/>
                    <a:pt x="503604" y="251798"/>
                  </a:cubicBezTo>
                  <a:cubicBezTo>
                    <a:pt x="503604" y="390859"/>
                    <a:pt x="390869" y="503606"/>
                    <a:pt x="251802" y="503606"/>
                  </a:cubicBezTo>
                  <a:cubicBezTo>
                    <a:pt x="112734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22BFF6-8FC1-1C45-6065-DDBFC3366BC5}"/>
                </a:ext>
              </a:extLst>
            </p:cNvPr>
            <p:cNvSpPr/>
            <p:nvPr/>
          </p:nvSpPr>
          <p:spPr>
            <a:xfrm>
              <a:off x="10777320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46F39A-3BE2-E627-E2A8-097C4BA7329F}"/>
                </a:ext>
              </a:extLst>
            </p:cNvPr>
            <p:cNvSpPr/>
            <p:nvPr/>
          </p:nvSpPr>
          <p:spPr>
            <a:xfrm>
              <a:off x="11796889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77710"/>
            <a:ext cx="4269017" cy="2109186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18AADC3C-8146-4144-3ABA-28E1B1F4AAD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934493" y="1202058"/>
            <a:ext cx="6876504" cy="427024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DD2ED3-A6F4-FD7E-59F8-1FAE8FBBA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256"/>
          <a:stretch/>
        </p:blipFill>
        <p:spPr>
          <a:xfrm rot="16200000">
            <a:off x="1495710" y="-1028662"/>
            <a:ext cx="2029124" cy="408644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3D389B-1A71-78E3-E524-47DEFE36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E7AF89-C0F4-4BB7-8B68-933CBF0B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17933C8A-8E9F-F250-DAB7-5B1C82537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5B21777A-95FC-45DC-96FA-58DCC4C7EAA1}" type="datetime1">
              <a:rPr lang="en-US" smtClean="0"/>
              <a:t>7/26/2024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24FC607-995F-898A-B4E2-47161383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D6615CA-D60B-84EA-CBF6-70186E3C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8C02DF0-EBE4-4C6F-CE9A-61B39F1F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AFEE4071-4B5B-AFB4-B178-D0938725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023153-9A4E-D9D3-6DE0-2D3EA610B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521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5477807-ECB9-BBC9-E832-2FE89AC32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746" y="327023"/>
            <a:ext cx="5931354" cy="556146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6000" dirty="0"/>
            </a:lvl1pPr>
          </a:lstStyle>
          <a:p>
            <a:pPr lvl="0" algn="ctr"/>
            <a:r>
              <a:rPr lang="en-US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66CFD9-87C8-0968-9FB0-CF7AE4F61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75684" y="1200589"/>
            <a:ext cx="3365366" cy="3804114"/>
            <a:chOff x="1698171" y="691024"/>
            <a:chExt cx="3365366" cy="380411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71AD75-22F7-E387-8455-0EE6231C2AA8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365366" cy="3804114"/>
              <a:chOff x="1466850" y="380320"/>
              <a:chExt cx="3542380" cy="400420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4EBD37B-479C-8610-9921-3DD1D3B53203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3542380" cy="350890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9DA007-4D12-4E50-8A2A-BFEB557D2755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54238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3696F41-7A57-6A71-48E0-57DC0FD1F45D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9B518BB-BA01-734C-8F35-C569614E32E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0CA477C-B13C-EF0B-F67F-CF0F4D703D69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DDCC6C-0428-0F66-95AF-F34D60323CEB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7199" y="1788339"/>
            <a:ext cx="3103201" cy="3092539"/>
          </a:xfrm>
        </p:spPr>
        <p:txBody>
          <a:bodyPr tIns="0" bIns="0" anchor="ctr"/>
          <a:lstStyle>
            <a:lvl1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600"/>
            </a:lvl4pPr>
            <a:lvl5pPr>
              <a:lnSpc>
                <a:spcPct val="15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5DDDB5-9047-790A-C8B0-D67E44B72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29A5963-0FEC-D9BF-54CB-A3D6D118A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27DBEC2-F0F7-1E8A-EDBA-2EB379509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C3E48DB0-F654-4BF4-950A-98D782617B1C}" type="datetime1">
              <a:rPr lang="en-US" smtClean="0"/>
              <a:t>7/26/2024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947C04A-7458-C36D-EE89-0C1F41AF3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C13B35D-F747-92EE-37C0-27E1CA8B5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DD40548-01E2-C4C3-74D5-E53F4A1C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021946D-D90D-3F7E-3E92-78C7E120A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97D881-DBBF-010E-A63C-99B4B0D4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2057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4">
            <a:extLst>
              <a:ext uri="{FF2B5EF4-FFF2-40B4-BE49-F238E27FC236}">
                <a16:creationId xmlns:a16="http://schemas.microsoft.com/office/drawing/2014/main" id="{5C92998A-0580-8711-F2CD-BA025D3B4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73457" y="3490004"/>
            <a:ext cx="2760781" cy="2636487"/>
            <a:chOff x="9757762" y="3673334"/>
            <a:chExt cx="2760781" cy="2636487"/>
          </a:xfrm>
          <a:solidFill>
            <a:schemeClr val="bg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9E8E44-AD09-0DCB-79DA-F363143EB715}"/>
                </a:ext>
              </a:extLst>
            </p:cNvPr>
            <p:cNvSpPr/>
            <p:nvPr/>
          </p:nvSpPr>
          <p:spPr>
            <a:xfrm>
              <a:off x="9757762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C32798-3973-1B39-EA92-336F776B7AA7}"/>
                </a:ext>
              </a:extLst>
            </p:cNvPr>
            <p:cNvSpPr/>
            <p:nvPr/>
          </p:nvSpPr>
          <p:spPr>
            <a:xfrm>
              <a:off x="10777316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2D963B-D621-02DD-1619-684F4DC91490}"/>
                </a:ext>
              </a:extLst>
            </p:cNvPr>
            <p:cNvSpPr/>
            <p:nvPr/>
          </p:nvSpPr>
          <p:spPr>
            <a:xfrm>
              <a:off x="11796885" y="3673334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91E75D-715D-B554-6983-B8D0F0FF7ECE}"/>
                </a:ext>
              </a:extLst>
            </p:cNvPr>
            <p:cNvSpPr/>
            <p:nvPr/>
          </p:nvSpPr>
          <p:spPr>
            <a:xfrm>
              <a:off x="9757762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BE3828-09E2-3B37-DAF2-0F1EF6FBB447}"/>
                </a:ext>
              </a:extLst>
            </p:cNvPr>
            <p:cNvSpPr/>
            <p:nvPr/>
          </p:nvSpPr>
          <p:spPr>
            <a:xfrm>
              <a:off x="10777316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5" y="503602"/>
                    <a:pt x="0" y="390867"/>
                    <a:pt x="0" y="251801"/>
                  </a:cubicBezTo>
                  <a:cubicBezTo>
                    <a:pt x="0" y="112735"/>
                    <a:pt x="112735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BD5FBB-6BCD-9E17-CA4C-DA3621F258BF}"/>
                </a:ext>
              </a:extLst>
            </p:cNvPr>
            <p:cNvSpPr/>
            <p:nvPr/>
          </p:nvSpPr>
          <p:spPr>
            <a:xfrm>
              <a:off x="11796885" y="4731130"/>
              <a:ext cx="503603" cy="503601"/>
            </a:xfrm>
            <a:custGeom>
              <a:avLst/>
              <a:gdLst>
                <a:gd name="connsiteX0" fmla="*/ 503604 w 503603"/>
                <a:gd name="connsiteY0" fmla="*/ 251801 h 503601"/>
                <a:gd name="connsiteX1" fmla="*/ 251802 w 503603"/>
                <a:gd name="connsiteY1" fmla="*/ 503602 h 503601"/>
                <a:gd name="connsiteX2" fmla="*/ 0 w 503603"/>
                <a:gd name="connsiteY2" fmla="*/ 251801 h 503601"/>
                <a:gd name="connsiteX3" fmla="*/ 251802 w 503603"/>
                <a:gd name="connsiteY3" fmla="*/ 0 h 503601"/>
                <a:gd name="connsiteX4" fmla="*/ 503604 w 503603"/>
                <a:gd name="connsiteY4" fmla="*/ 251801 h 5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1">
                  <a:moveTo>
                    <a:pt x="503604" y="251801"/>
                  </a:moveTo>
                  <a:cubicBezTo>
                    <a:pt x="503604" y="390867"/>
                    <a:pt x="390868" y="503602"/>
                    <a:pt x="251802" y="503602"/>
                  </a:cubicBezTo>
                  <a:cubicBezTo>
                    <a:pt x="112736" y="503602"/>
                    <a:pt x="0" y="390867"/>
                    <a:pt x="0" y="251801"/>
                  </a:cubicBezTo>
                  <a:cubicBezTo>
                    <a:pt x="0" y="112735"/>
                    <a:pt x="112736" y="0"/>
                    <a:pt x="251802" y="0"/>
                  </a:cubicBezTo>
                  <a:cubicBezTo>
                    <a:pt x="390868" y="0"/>
                    <a:pt x="503604" y="112735"/>
                    <a:pt x="503604" y="25180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AD5227-34EB-06BB-7D33-8014F2DE4711}"/>
                </a:ext>
              </a:extLst>
            </p:cNvPr>
            <p:cNvSpPr/>
            <p:nvPr/>
          </p:nvSpPr>
          <p:spPr>
            <a:xfrm>
              <a:off x="9757762" y="5788920"/>
              <a:ext cx="503603" cy="503606"/>
            </a:xfrm>
            <a:custGeom>
              <a:avLst/>
              <a:gdLst>
                <a:gd name="connsiteX0" fmla="*/ 0 w 503603"/>
                <a:gd name="connsiteY0" fmla="*/ 251798 h 503606"/>
                <a:gd name="connsiteX1" fmla="*/ 251802 w 503603"/>
                <a:gd name="connsiteY1" fmla="*/ 0 h 503606"/>
                <a:gd name="connsiteX2" fmla="*/ 503604 w 503603"/>
                <a:gd name="connsiteY2" fmla="*/ 251798 h 503606"/>
                <a:gd name="connsiteX3" fmla="*/ 251802 w 503603"/>
                <a:gd name="connsiteY3" fmla="*/ 503606 h 503606"/>
                <a:gd name="connsiteX4" fmla="*/ 0 w 503603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3" h="503606">
                  <a:moveTo>
                    <a:pt x="0" y="251798"/>
                  </a:moveTo>
                  <a:cubicBezTo>
                    <a:pt x="0" y="112736"/>
                    <a:pt x="112737" y="0"/>
                    <a:pt x="251802" y="0"/>
                  </a:cubicBezTo>
                  <a:cubicBezTo>
                    <a:pt x="390867" y="0"/>
                    <a:pt x="503604" y="112736"/>
                    <a:pt x="503604" y="251798"/>
                  </a:cubicBezTo>
                  <a:cubicBezTo>
                    <a:pt x="503604" y="390859"/>
                    <a:pt x="390869" y="503606"/>
                    <a:pt x="251802" y="503606"/>
                  </a:cubicBezTo>
                  <a:cubicBezTo>
                    <a:pt x="112734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A22BFF6-8FC1-1C45-6065-DDBFC3366BC5}"/>
                </a:ext>
              </a:extLst>
            </p:cNvPr>
            <p:cNvSpPr/>
            <p:nvPr/>
          </p:nvSpPr>
          <p:spPr>
            <a:xfrm>
              <a:off x="10777320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146F39A-3BE2-E627-E2A8-097C4BA7329F}"/>
                </a:ext>
              </a:extLst>
            </p:cNvPr>
            <p:cNvSpPr/>
            <p:nvPr/>
          </p:nvSpPr>
          <p:spPr>
            <a:xfrm>
              <a:off x="11796889" y="5788920"/>
              <a:ext cx="503608" cy="503606"/>
            </a:xfrm>
            <a:custGeom>
              <a:avLst/>
              <a:gdLst>
                <a:gd name="connsiteX0" fmla="*/ 0 w 503608"/>
                <a:gd name="connsiteY0" fmla="*/ 251798 h 503606"/>
                <a:gd name="connsiteX1" fmla="*/ 251799 w 503608"/>
                <a:gd name="connsiteY1" fmla="*/ 0 h 503606"/>
                <a:gd name="connsiteX2" fmla="*/ 503608 w 503608"/>
                <a:gd name="connsiteY2" fmla="*/ 251798 h 503606"/>
                <a:gd name="connsiteX3" fmla="*/ 251799 w 503608"/>
                <a:gd name="connsiteY3" fmla="*/ 503606 h 503606"/>
                <a:gd name="connsiteX4" fmla="*/ 0 w 503608"/>
                <a:gd name="connsiteY4" fmla="*/ 251798 h 50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608" h="503606">
                  <a:moveTo>
                    <a:pt x="0" y="251798"/>
                  </a:moveTo>
                  <a:cubicBezTo>
                    <a:pt x="0" y="112736"/>
                    <a:pt x="112737" y="0"/>
                    <a:pt x="251799" y="0"/>
                  </a:cubicBezTo>
                  <a:cubicBezTo>
                    <a:pt x="390872" y="0"/>
                    <a:pt x="503608" y="112736"/>
                    <a:pt x="503608" y="251798"/>
                  </a:cubicBezTo>
                  <a:cubicBezTo>
                    <a:pt x="503608" y="390859"/>
                    <a:pt x="390872" y="503606"/>
                    <a:pt x="251799" y="503606"/>
                  </a:cubicBezTo>
                  <a:cubicBezTo>
                    <a:pt x="112737" y="503606"/>
                    <a:pt x="0" y="390870"/>
                    <a:pt x="0" y="25179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 w="1361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722D0A-E5E5-85E8-8A98-85D9705FC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81000" y="2282879"/>
            <a:ext cx="4269018" cy="3187700"/>
            <a:chOff x="1698171" y="691024"/>
            <a:chExt cx="4269018" cy="31877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302B80-DDF6-B2B7-6559-5B19EDC98763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269018" cy="3187700"/>
              <a:chOff x="1466850" y="380320"/>
              <a:chExt cx="4493564" cy="335537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1CCE774-3C05-A473-EC2B-CC0477DD95B7}"/>
                  </a:ext>
                </a:extLst>
              </p:cNvPr>
              <p:cNvSpPr/>
              <p:nvPr userDrawn="1"/>
            </p:nvSpPr>
            <p:spPr>
              <a:xfrm>
                <a:off x="1466850" y="875619"/>
                <a:ext cx="4493564" cy="286007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19DFF-8596-5767-9E16-1F5D2A0890B0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4493564" cy="49530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202FE4-E23F-5D9F-6685-2591771D5E07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CC1965-068E-9CDB-3C77-0B37519DC63E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5490BAC-795F-B586-F7A7-4DFB64162F77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3C3DAB-2ED3-29C3-4C46-70C1FE5C77D0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85C02728-7F58-1ED1-7B84-326CE837DE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077710"/>
            <a:ext cx="4269017" cy="2109186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23D7900-A764-0B16-7BED-F9EBD836A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34496" y="731509"/>
            <a:ext cx="6876503" cy="4739070"/>
            <a:chOff x="1698171" y="691024"/>
            <a:chExt cx="6876503" cy="47390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DAD512-E415-2CBA-7F91-C6B058A5ADBD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6876503" cy="4739070"/>
              <a:chOff x="1466850" y="380320"/>
              <a:chExt cx="7238199" cy="498834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21D068B-EDAE-2B09-0C52-3807110CD594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7238199" cy="449304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25F6B8-7F31-9F6F-6F40-4446D62B0C09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7238199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10B156-7097-18AF-109C-9129C1D27D5C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68629EE-2788-3490-B87C-FE2A0006988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D13927A-0814-22EA-70B1-CD822828F18E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BEDD65C-96D1-E6E2-62CE-14973E1DB1B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934495" y="1202058"/>
            <a:ext cx="6876502" cy="42685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6DD2ED3-A6F4-FD7E-59F8-1FAE8FBBA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5256"/>
          <a:stretch/>
        </p:blipFill>
        <p:spPr>
          <a:xfrm rot="16200000">
            <a:off x="1495710" y="-1028662"/>
            <a:ext cx="2029124" cy="408644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D3D389B-1A71-78E3-E524-47DEFE36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E7AF89-C0F4-4BB7-8B68-933CBF0B3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ate Placeholder 3">
            <a:extLst>
              <a:ext uri="{FF2B5EF4-FFF2-40B4-BE49-F238E27FC236}">
                <a16:creationId xmlns:a16="http://schemas.microsoft.com/office/drawing/2014/main" id="{17933C8A-8E9F-F250-DAB7-5B1C82537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AF85D86F-FF8D-4B39-ADE9-8E47373FCD11}" type="datetime1">
              <a:rPr lang="en-US" smtClean="0"/>
              <a:t>7/26/2024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24FC607-995F-898A-B4E2-47161383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2D6615CA-D60B-84EA-CBF6-70186E3C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88C02DF0-EBE4-4C6F-CE9A-61B39F1F7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AFEE4071-4B5B-AFB4-B178-D09387257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023153-9A4E-D9D3-6DE0-2D3EA610B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7152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D1964D-F9CA-9278-BD33-03FD979E6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9857CF-1C39-27BB-9B6B-6A0C1DD02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8B31A7E-FD72-B42E-26A8-319F776C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0118B694-E5FD-4821-AEBA-5EEEF1B6D4E9}" type="datetime1">
              <a:rPr lang="en-US" smtClean="0"/>
              <a:t>7/26/2024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2487FC0-E254-7086-CC55-D7BFCEACE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F41C3E4-FF61-A611-F912-98F344213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B15F18C-70F5-E214-E8DA-4CFAE27FE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727095-DB42-91AA-4BB8-1CE63D89B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89DC3C-8238-2625-2CBD-974CA4F81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FFDE191C-52DF-6A6D-EC88-18A052FF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7716"/>
          <a:stretch/>
        </p:blipFill>
        <p:spPr>
          <a:xfrm rot="16200000">
            <a:off x="9722190" y="160175"/>
            <a:ext cx="2394401" cy="254522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D30DCAC-B495-853F-9921-FBA390186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140620" y="2616531"/>
            <a:ext cx="2394401" cy="40864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CB78A71-D8F9-12A2-1D4E-A2C2E4E15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594100" y="380999"/>
            <a:ext cx="4972050" cy="5475954"/>
            <a:chOff x="1698171" y="691024"/>
            <a:chExt cx="4972050" cy="547595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FCBAB4-0CBD-A738-A058-100C35A0BDF1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4972050" cy="5475954"/>
              <a:chOff x="1466850" y="380320"/>
              <a:chExt cx="5233574" cy="576398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67098CE-4555-2BEE-5226-2E2F9EE1D5BB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5233574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0CBAEB-0BE9-F75E-CB8D-A411C52E889A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5233574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EDFCBD7-3731-A5D1-BB82-218531D6BA6E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A6D4634-51B3-BE70-0479-199D811D75F3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2B1D16B-1A18-4890-4596-F24DD1C0BA94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98E60AF-0ABD-505A-4D5D-18B025CCA331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A048DF11-5712-A1DF-9E33-2C705AF54B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7068" y="851547"/>
            <a:ext cx="4275364" cy="197963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FC08F1C-3206-A42D-3BCD-F04FBA7839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7886" y="2831182"/>
            <a:ext cx="4275364" cy="2660213"/>
          </a:xfrm>
        </p:spPr>
        <p:txBody>
          <a:bodyPr tIns="0" bIns="0"/>
          <a:lstStyle>
            <a:lvl1pPr>
              <a:lnSpc>
                <a:spcPct val="150000"/>
              </a:lnSpc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 sz="1400"/>
            </a:lvl4pPr>
            <a:lvl5pPr>
              <a:lnSpc>
                <a:spcPct val="150000"/>
              </a:lnSpc>
              <a:defRPr sz="14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9671B5C-5A86-C6A6-2913-1F73F100E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42D9D8C-0E11-E268-D458-EC3BC4FD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ate Placeholder 3">
            <a:extLst>
              <a:ext uri="{FF2B5EF4-FFF2-40B4-BE49-F238E27FC236}">
                <a16:creationId xmlns:a16="http://schemas.microsoft.com/office/drawing/2014/main" id="{8E4CD02A-FF2F-864A-138B-368FE9BFD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098D32CD-ECA8-47AD-935A-FF614E631B9F}" type="datetime1">
              <a:rPr lang="en-US" smtClean="0"/>
              <a:t>7/26/2024</a:t>
            </a:fld>
            <a:endParaRPr lang="en-US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5B0F505A-EE51-9D7A-42EA-2CD2CD432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B4905353-8D75-B3E2-2489-1D6907755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DBFD95C-0912-3222-EECA-8F84031BC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50" name="Slide Number Placeholder 5">
            <a:extLst>
              <a:ext uri="{FF2B5EF4-FFF2-40B4-BE49-F238E27FC236}">
                <a16:creationId xmlns:a16="http://schemas.microsoft.com/office/drawing/2014/main" id="{7F30B651-FA38-151D-A122-6186F222CA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343855C-EC70-E12C-3368-415B1AC40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2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B9D92F9-7505-2024-1DF6-10DB1241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898"/>
          <a:stretch/>
        </p:blipFill>
        <p:spPr>
          <a:xfrm>
            <a:off x="0" y="1448221"/>
            <a:ext cx="2197076" cy="371747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296A0E-AA2F-B543-BCEA-D30C665A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851548"/>
            <a:ext cx="6687981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E35C9-2754-CF70-29E7-27AC12CE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380999"/>
            <a:ext cx="6687981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AAB6D3-CF07-3A44-F37A-9DEF7B82B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2515" y="505268"/>
            <a:ext cx="810985" cy="212272"/>
            <a:chOff x="1883229" y="800099"/>
            <a:chExt cx="810985" cy="2122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E4DBAB-D882-5741-A690-F28CB547E059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414570-C554-43C4-DF59-67790E6DBEB8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EC5277-EFEF-467F-A8E8-3AB6A62F3A00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4784" y="1059463"/>
            <a:ext cx="6008915" cy="4431932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037F58E-633A-20EC-118A-2A3039E20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940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3E7202-D4FD-97A5-44A7-EC8436DA2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851548"/>
            <a:ext cx="4353117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0E844-DC94-8DC4-9D32-BFCC788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380999"/>
            <a:ext cx="4353117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0C8A32-35EB-644B-4A78-F0837BB8C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95447" y="505268"/>
            <a:ext cx="810985" cy="212272"/>
            <a:chOff x="1883229" y="800099"/>
            <a:chExt cx="810985" cy="21227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61DD85-A825-A396-2A30-039913643826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E29ECB8-2561-5C06-11F4-9DAB13E88AF9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E27364-A704-A922-E89E-C44E9040E1E4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5704C24-F4AD-72DA-159C-32CBFB1AFD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81871" y="881363"/>
            <a:ext cx="4297680" cy="493776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8B87FB-2727-2ED0-7E72-76E55BE4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C4F77E-C259-1702-5FF7-B1EF4F060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E4EF1CA-0713-F725-CD7A-054E12143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AB066C26-EC61-4AF5-B950-A05F9B06BC7B}" type="datetime1">
              <a:rPr lang="en-US" smtClean="0"/>
              <a:t>7/26/2024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C27500-80A5-ACE3-E5FE-30B63950C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6256C1F-A548-F457-2753-E96A83E5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97F79C1-FB83-AC51-70F8-8E7305F7C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DD93F0-5136-93CB-0125-942AA6382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E7A212-2920-1971-09FB-8F2CF4512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480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B9D92F9-7505-2024-1DF6-10DB1241A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898"/>
          <a:stretch/>
        </p:blipFill>
        <p:spPr>
          <a:xfrm>
            <a:off x="0" y="1448221"/>
            <a:ext cx="2197076" cy="371747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296A0E-AA2F-B543-BCEA-D30C665A2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851548"/>
            <a:ext cx="6687981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E35C9-2754-CF70-29E7-27AC12CE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0999" y="380999"/>
            <a:ext cx="6687981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AAB6D3-CF07-3A44-F37A-9DEF7B82B5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22515" y="505268"/>
            <a:ext cx="810985" cy="212272"/>
            <a:chOff x="1883229" y="800099"/>
            <a:chExt cx="810985" cy="21227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6E4DBAB-D882-5741-A690-F28CB547E059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9414570-C554-43C4-DF59-67790E6DBEB8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EC5277-EFEF-467F-A8E8-3AB6A62F3A00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644" y="841808"/>
            <a:ext cx="6712153" cy="4012867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3774F2-22B6-2050-1FA9-905E2B2B5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532" y="4854677"/>
            <a:ext cx="6008915" cy="65292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406CD66-4AAA-6429-2E99-B4514373C2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4784" y="4854677"/>
            <a:ext cx="6008915" cy="65292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037F58E-633A-20EC-118A-2A3039E20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9400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3E7202-D4FD-97A5-44A7-EC8436DA2B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851548"/>
            <a:ext cx="4353117" cy="50054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80E844-DC94-8DC4-9D32-BFCC788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53932" y="380999"/>
            <a:ext cx="4353117" cy="47055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0C8A32-35EB-644B-4A78-F0837BB8C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595447" y="505268"/>
            <a:ext cx="810985" cy="212272"/>
            <a:chOff x="1883229" y="800099"/>
            <a:chExt cx="810985" cy="21227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D61DD85-A825-A396-2A30-039913643826}"/>
                </a:ext>
              </a:extLst>
            </p:cNvPr>
            <p:cNvSpPr/>
            <p:nvPr userDrawn="1"/>
          </p:nvSpPr>
          <p:spPr>
            <a:xfrm>
              <a:off x="1883229" y="800100"/>
              <a:ext cx="212271" cy="212271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E29ECB8-2561-5C06-11F4-9DAB13E88AF9}"/>
                </a:ext>
              </a:extLst>
            </p:cNvPr>
            <p:cNvSpPr/>
            <p:nvPr userDrawn="1"/>
          </p:nvSpPr>
          <p:spPr>
            <a:xfrm>
              <a:off x="2182586" y="800100"/>
              <a:ext cx="212271" cy="21227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E27364-A704-A922-E89E-C44E9040E1E4}"/>
                </a:ext>
              </a:extLst>
            </p:cNvPr>
            <p:cNvSpPr/>
            <p:nvPr userDrawn="1"/>
          </p:nvSpPr>
          <p:spPr>
            <a:xfrm>
              <a:off x="2481943" y="800099"/>
              <a:ext cx="212271" cy="21227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E5704C24-F4AD-72DA-159C-32CBFB1AFD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66631" y="859509"/>
            <a:ext cx="4324485" cy="498348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CD2F2-6C1D-5B8C-C5CF-40222BAE8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16551A-8E0E-2E51-2D2F-BD765A674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612F406-221C-DFC9-5B2E-A6B4A06FF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8AE62FA2-23F2-405D-92E1-30A3B4768037}" type="datetime1">
              <a:rPr lang="en-US" smtClean="0"/>
              <a:t>7/26/2024</a:t>
            </a:fld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8FB81D-7980-C91F-E68F-CA152DB4A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790F93D-BC22-F46A-6921-211237434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BA151EE-A96C-A1AB-6996-3FF8F8AFA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0FBE0826-C479-F9B2-BE8C-B31F4CD98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278FC6-6AA7-8092-6593-32685312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392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79ADB4-793B-694B-0F44-63AED5A3B6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30572"/>
            <a:ext cx="10907016" cy="1162882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50" y="1917700"/>
            <a:ext cx="10907016" cy="3340099"/>
          </a:xfrm>
        </p:spPr>
        <p:txBody>
          <a:bodyPr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4C63F8-081B-3D1E-1EC2-A59B7627A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0B6F8D9-3C25-DDB8-6C45-D06BF5D83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A069417-406B-7583-F175-EE9B3830E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72EF4A04-4223-4A95-BA0C-3707227D0371}" type="datetime1">
              <a:rPr lang="en-US" smtClean="0"/>
              <a:t>7/26/2024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DC80A3-1127-C309-CCCF-459D4B36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7D4C341-6443-CB24-41AE-09E84AA6E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53FCF92-6C55-D212-BCA4-51709D62A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5EF7369-613A-D7D3-3478-17904CF31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B5CA49-A7D8-662B-28C7-95B7B7AD4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5993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27CAC6E-6513-EFEF-80DD-DC09D9C4B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132" y="1"/>
            <a:ext cx="4040868" cy="2484203"/>
          </a:xfrm>
          <a:custGeom>
            <a:avLst/>
            <a:gdLst>
              <a:gd name="connsiteX0" fmla="*/ 1639501 w 4040868"/>
              <a:gd name="connsiteY0" fmla="*/ 0 h 2484203"/>
              <a:gd name="connsiteX1" fmla="*/ 1927972 w 4040868"/>
              <a:gd name="connsiteY1" fmla="*/ 0 h 2484203"/>
              <a:gd name="connsiteX2" fmla="*/ 1936047 w 4040868"/>
              <a:gd name="connsiteY2" fmla="*/ 69832 h 2484203"/>
              <a:gd name="connsiteX3" fmla="*/ 1871145 w 4040868"/>
              <a:gd name="connsiteY3" fmla="*/ 561938 h 2484203"/>
              <a:gd name="connsiteX4" fmla="*/ 1876589 w 4040868"/>
              <a:gd name="connsiteY4" fmla="*/ 1144624 h 2484203"/>
              <a:gd name="connsiteX5" fmla="*/ 2418931 w 4040868"/>
              <a:gd name="connsiteY5" fmla="*/ 931295 h 2484203"/>
              <a:gd name="connsiteX6" fmla="*/ 3278854 w 4040868"/>
              <a:gd name="connsiteY6" fmla="*/ 718297 h 2484203"/>
              <a:gd name="connsiteX7" fmla="*/ 3403625 w 4040868"/>
              <a:gd name="connsiteY7" fmla="*/ 1595367 h 2484203"/>
              <a:gd name="connsiteX8" fmla="*/ 3409135 w 4040868"/>
              <a:gd name="connsiteY8" fmla="*/ 2178165 h 2484203"/>
              <a:gd name="connsiteX9" fmla="*/ 3951362 w 4040868"/>
              <a:gd name="connsiteY9" fmla="*/ 1964825 h 2484203"/>
              <a:gd name="connsiteX10" fmla="*/ 4040868 w 4040868"/>
              <a:gd name="connsiteY10" fmla="*/ 1907085 h 2484203"/>
              <a:gd name="connsiteX11" fmla="*/ 4040868 w 4040868"/>
              <a:gd name="connsiteY11" fmla="*/ 2245468 h 2484203"/>
              <a:gd name="connsiteX12" fmla="*/ 3897247 w 4040868"/>
              <a:gd name="connsiteY12" fmla="*/ 2338115 h 2484203"/>
              <a:gd name="connsiteX13" fmla="*/ 3250168 w 4040868"/>
              <a:gd name="connsiteY13" fmla="*/ 2413957 h 2484203"/>
              <a:gd name="connsiteX14" fmla="*/ 3125358 w 4040868"/>
              <a:gd name="connsiteY14" fmla="*/ 1536797 h 2484203"/>
              <a:gd name="connsiteX15" fmla="*/ 3119853 w 4040868"/>
              <a:gd name="connsiteY15" fmla="*/ 954065 h 2484203"/>
              <a:gd name="connsiteX16" fmla="*/ 2577517 w 4040868"/>
              <a:gd name="connsiteY16" fmla="*/ 1167400 h 2484203"/>
              <a:gd name="connsiteX17" fmla="*/ 1717591 w 4040868"/>
              <a:gd name="connsiteY17" fmla="*/ 1380395 h 2484203"/>
              <a:gd name="connsiteX18" fmla="*/ 1592853 w 4040868"/>
              <a:gd name="connsiteY18" fmla="*/ 503348 h 2484203"/>
              <a:gd name="connsiteX19" fmla="*/ 1642974 w 4040868"/>
              <a:gd name="connsiteY19" fmla="*/ 8510 h 2484203"/>
              <a:gd name="connsiteX20" fmla="*/ 0 w 4040868"/>
              <a:gd name="connsiteY20" fmla="*/ 0 h 2484203"/>
              <a:gd name="connsiteX21" fmla="*/ 285293 w 4040868"/>
              <a:gd name="connsiteY21" fmla="*/ 0 h 2484203"/>
              <a:gd name="connsiteX22" fmla="*/ 288683 w 4040868"/>
              <a:gd name="connsiteY22" fmla="*/ 23305 h 2484203"/>
              <a:gd name="connsiteX23" fmla="*/ 344260 w 4040868"/>
              <a:gd name="connsiteY23" fmla="*/ 111230 h 2484203"/>
              <a:gd name="connsiteX24" fmla="*/ 728339 w 4040868"/>
              <a:gd name="connsiteY24" fmla="*/ 1794 h 2484203"/>
              <a:gd name="connsiteX25" fmla="*/ 731070 w 4040868"/>
              <a:gd name="connsiteY25" fmla="*/ 0 h 2484203"/>
              <a:gd name="connsiteX26" fmla="*/ 1253365 w 4040868"/>
              <a:gd name="connsiteY26" fmla="*/ 0 h 2484203"/>
              <a:gd name="connsiteX27" fmla="*/ 1203261 w 4040868"/>
              <a:gd name="connsiteY27" fmla="*/ 30014 h 2484203"/>
              <a:gd name="connsiteX28" fmla="*/ 1045098 w 4040868"/>
              <a:gd name="connsiteY28" fmla="*/ 133945 h 2484203"/>
              <a:gd name="connsiteX29" fmla="*/ 185259 w 4040868"/>
              <a:gd name="connsiteY29" fmla="*/ 346999 h 2484203"/>
              <a:gd name="connsiteX30" fmla="*/ 8682 w 4040868"/>
              <a:gd name="connsiteY30" fmla="*/ 75030 h 2484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040868" h="2484203">
                <a:moveTo>
                  <a:pt x="1639501" y="0"/>
                </a:moveTo>
                <a:lnTo>
                  <a:pt x="1927972" y="0"/>
                </a:lnTo>
                <a:lnTo>
                  <a:pt x="1936047" y="69832"/>
                </a:lnTo>
                <a:cubicBezTo>
                  <a:pt x="1941935" y="225592"/>
                  <a:pt x="1905398" y="399199"/>
                  <a:pt x="1871145" y="561938"/>
                </a:cubicBezTo>
                <a:cubicBezTo>
                  <a:pt x="1818675" y="811204"/>
                  <a:pt x="1764412" y="1068972"/>
                  <a:pt x="1876589" y="1144624"/>
                </a:cubicBezTo>
                <a:cubicBezTo>
                  <a:pt x="1988767" y="1220276"/>
                  <a:pt x="2207469" y="1073404"/>
                  <a:pt x="2418931" y="931295"/>
                </a:cubicBezTo>
                <a:cubicBezTo>
                  <a:pt x="2695019" y="745819"/>
                  <a:pt x="3007951" y="535602"/>
                  <a:pt x="3278854" y="718297"/>
                </a:cubicBezTo>
                <a:cubicBezTo>
                  <a:pt x="3549759" y="900994"/>
                  <a:pt x="3472126" y="1269896"/>
                  <a:pt x="3403625" y="1595367"/>
                </a:cubicBezTo>
                <a:cubicBezTo>
                  <a:pt x="3351132" y="1844684"/>
                  <a:pt x="3296911" y="2102481"/>
                  <a:pt x="3409135" y="2178165"/>
                </a:cubicBezTo>
                <a:cubicBezTo>
                  <a:pt x="3521360" y="2253848"/>
                  <a:pt x="3739918" y="2106880"/>
                  <a:pt x="3951362" y="1964825"/>
                </a:cubicBezTo>
                <a:lnTo>
                  <a:pt x="4040868" y="1907085"/>
                </a:lnTo>
                <a:lnTo>
                  <a:pt x="4040868" y="2245468"/>
                </a:lnTo>
                <a:lnTo>
                  <a:pt x="3897247" y="2338115"/>
                </a:lnTo>
                <a:cubicBezTo>
                  <a:pt x="3680078" y="2466935"/>
                  <a:pt x="3453297" y="2550946"/>
                  <a:pt x="3250168" y="2413957"/>
                </a:cubicBezTo>
                <a:cubicBezTo>
                  <a:pt x="2979295" y="2231282"/>
                  <a:pt x="3056854" y="1862273"/>
                  <a:pt x="3125358" y="1536797"/>
                </a:cubicBezTo>
                <a:cubicBezTo>
                  <a:pt x="3177820" y="1287528"/>
                  <a:pt x="3232077" y="1029749"/>
                  <a:pt x="3119853" y="954065"/>
                </a:cubicBezTo>
                <a:cubicBezTo>
                  <a:pt x="3007628" y="878381"/>
                  <a:pt x="2788984" y="1025298"/>
                  <a:pt x="2577517" y="1167400"/>
                </a:cubicBezTo>
                <a:cubicBezTo>
                  <a:pt x="2301431" y="1352887"/>
                  <a:pt x="1988500" y="1563095"/>
                  <a:pt x="1717591" y="1380395"/>
                </a:cubicBezTo>
                <a:cubicBezTo>
                  <a:pt x="1446683" y="1197696"/>
                  <a:pt x="1524354" y="828830"/>
                  <a:pt x="1592853" y="503348"/>
                </a:cubicBezTo>
                <a:cubicBezTo>
                  <a:pt x="1632232" y="316369"/>
                  <a:pt x="1672597" y="124625"/>
                  <a:pt x="1642974" y="8510"/>
                </a:cubicBezTo>
                <a:close/>
                <a:moveTo>
                  <a:pt x="0" y="0"/>
                </a:moveTo>
                <a:lnTo>
                  <a:pt x="285293" y="0"/>
                </a:lnTo>
                <a:lnTo>
                  <a:pt x="288683" y="23305"/>
                </a:lnTo>
                <a:cubicBezTo>
                  <a:pt x="298556" y="62009"/>
                  <a:pt x="316206" y="92310"/>
                  <a:pt x="344260" y="111230"/>
                </a:cubicBezTo>
                <a:cubicBezTo>
                  <a:pt x="428424" y="167989"/>
                  <a:pt x="572407" y="99511"/>
                  <a:pt x="728339" y="1794"/>
                </a:cubicBezTo>
                <a:lnTo>
                  <a:pt x="731070" y="0"/>
                </a:lnTo>
                <a:lnTo>
                  <a:pt x="1253365" y="0"/>
                </a:lnTo>
                <a:lnTo>
                  <a:pt x="1203261" y="30014"/>
                </a:lnTo>
                <a:cubicBezTo>
                  <a:pt x="1151276" y="62590"/>
                  <a:pt x="1097964" y="98419"/>
                  <a:pt x="1045098" y="133945"/>
                </a:cubicBezTo>
                <a:cubicBezTo>
                  <a:pt x="769005" y="319427"/>
                  <a:pt x="456124" y="529669"/>
                  <a:pt x="185259" y="346999"/>
                </a:cubicBezTo>
                <a:cubicBezTo>
                  <a:pt x="83685" y="278498"/>
                  <a:pt x="31110" y="183804"/>
                  <a:pt x="8682" y="7503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 w="15939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9D0D1EA-36A7-6453-1FD4-3D8EDB9E3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898"/>
          <a:stretch/>
        </p:blipFill>
        <p:spPr>
          <a:xfrm>
            <a:off x="0" y="2536372"/>
            <a:ext cx="2197076" cy="37174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56C6AF7-C52F-0661-9756-4ACF5F53D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698171" y="691024"/>
            <a:ext cx="8795658" cy="5475954"/>
            <a:chOff x="1698171" y="691024"/>
            <a:chExt cx="8795658" cy="547595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E9A7E9-8102-96E8-3AFE-500CB362A1DC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8795658" cy="5475954"/>
              <a:chOff x="1466850" y="380320"/>
              <a:chExt cx="9258300" cy="576398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53ECDAF-8D46-3B38-8636-403A9D6E1AE5}"/>
                  </a:ext>
                </a:extLst>
              </p:cNvPr>
              <p:cNvSpPr/>
              <p:nvPr userDrawn="1"/>
            </p:nvSpPr>
            <p:spPr>
              <a:xfrm>
                <a:off x="1466850" y="875620"/>
                <a:ext cx="9258300" cy="526868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F9042C5-541D-EACD-1550-73F521EE58CE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9258300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316982B-45E5-11C7-13E9-FFB7118F3739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AEAE856-A4AE-737F-5F25-C2D45CCF9350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869E9B6-7A5C-6135-A347-B48DCD6D4E3A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04D07301-3180-6D7F-A1D1-2011E615007D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6326" y="1224098"/>
            <a:ext cx="8939349" cy="3717472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0A1C84-853A-628A-A9BA-CA6C9B1A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460173" y="5017288"/>
            <a:ext cx="7271656" cy="65292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0171" y="5017288"/>
            <a:ext cx="7271657" cy="65292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3416" y="1933575"/>
            <a:ext cx="5312664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350" y="1933575"/>
            <a:ext cx="5314950" cy="3661683"/>
          </a:xfrm>
          <a:prstGeom prst="roundRect">
            <a:avLst>
              <a:gd name="adj" fmla="val 9932"/>
            </a:avLst>
          </a:prstGeom>
          <a:solidFill>
            <a:schemeClr val="accent5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B85A72-D42C-6248-9886-01A284D0AE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C8E618-75F9-458D-3A62-1F2682AD9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417590-A410-1B88-C23B-74EA0E7EA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C0BEF1-6AFB-D9F2-2B8C-DF15558CAB57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88999" y="2343150"/>
            <a:ext cx="4873446" cy="2994868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sz="1800"/>
            </a:lvl1pPr>
            <a:lvl2pPr marL="228600">
              <a:lnSpc>
                <a:spcPts val="1900"/>
              </a:lnSpc>
              <a:spcBef>
                <a:spcPts val="1000"/>
              </a:spcBef>
              <a:defRPr sz="1800"/>
            </a:lvl2pPr>
            <a:lvl3pPr marL="685800">
              <a:lnSpc>
                <a:spcPts val="1900"/>
              </a:lnSpc>
              <a:spcBef>
                <a:spcPts val="1000"/>
              </a:spcBef>
              <a:defRPr sz="1800"/>
            </a:lvl3pPr>
            <a:lvl4pPr marL="1143000">
              <a:lnSpc>
                <a:spcPts val="1900"/>
              </a:lnSpc>
              <a:spcBef>
                <a:spcPts val="1000"/>
              </a:spcBef>
              <a:defRPr sz="1800"/>
            </a:lvl4pPr>
            <a:lvl5pPr marL="1600200">
              <a:lnSpc>
                <a:spcPts val="19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B32CC6-748C-4CAB-2EAB-F498EBD8B32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496321" y="2343150"/>
            <a:ext cx="4873446" cy="2990850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sz="1800"/>
            </a:lvl1pPr>
            <a:lvl2pPr marL="228600">
              <a:lnSpc>
                <a:spcPts val="1900"/>
              </a:lnSpc>
              <a:spcBef>
                <a:spcPts val="1000"/>
              </a:spcBef>
              <a:defRPr sz="1800"/>
            </a:lvl2pPr>
            <a:lvl3pPr marL="685800">
              <a:lnSpc>
                <a:spcPts val="1900"/>
              </a:lnSpc>
              <a:spcBef>
                <a:spcPts val="1000"/>
              </a:spcBef>
              <a:defRPr sz="1800"/>
            </a:lvl3pPr>
            <a:lvl4pPr marL="1143000">
              <a:lnSpc>
                <a:spcPts val="1900"/>
              </a:lnSpc>
              <a:spcBef>
                <a:spcPts val="1000"/>
              </a:spcBef>
              <a:defRPr sz="1800"/>
            </a:lvl4pPr>
            <a:lvl5pPr marL="1600200">
              <a:lnSpc>
                <a:spcPts val="19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5B39729-974D-AA19-321C-259F9E6774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E1A8D24E-1E42-49FF-ACA1-1FF455413C97}" type="datetime1">
              <a:rPr lang="en-US" smtClean="0"/>
              <a:t>7/26/2024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0225ACC-FFD9-6B8F-F487-1D67910EA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1D0E68D-DD6F-159D-E995-52C3D7D5E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B0E3525-56EE-84A4-2487-4BBC37B43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F9CA93E-AA01-748E-065E-20F3E1A1A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043D476-B609-7D5A-A9DF-7D73B31B1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0898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2D7010-7DD7-3796-25B0-887F020F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E720C36-0F8D-D8C0-9900-9ABBBFF54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24824" y="1933575"/>
            <a:ext cx="3421255" cy="3661683"/>
          </a:xfrm>
          <a:prstGeom prst="roundRect">
            <a:avLst>
              <a:gd name="adj" fmla="val 9932"/>
            </a:avLst>
          </a:prstGeom>
          <a:solidFill>
            <a:schemeClr val="accent6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CA4DA47-F1FE-347F-D205-7E5F76A50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349" y="1933575"/>
            <a:ext cx="7174103" cy="3661683"/>
          </a:xfrm>
          <a:prstGeom prst="roundRect">
            <a:avLst>
              <a:gd name="adj" fmla="val 9932"/>
            </a:avLst>
          </a:prstGeom>
          <a:solidFill>
            <a:schemeClr val="accent3">
              <a:alpha val="2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8533775-BAF7-CC9D-D6AD-AD60D3BA9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576292"/>
            <a:ext cx="10907016" cy="922516"/>
          </a:xfrm>
        </p:spPr>
        <p:txBody>
          <a:bodyPr tIns="182880"/>
          <a:lstStyle>
            <a:lvl1pPr algn="l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88998" y="2343150"/>
            <a:ext cx="6762631" cy="2994868"/>
          </a:xfrm>
        </p:spPr>
        <p:txBody>
          <a:bodyPr/>
          <a:lstStyle>
            <a:lvl1pPr marL="0" indent="0">
              <a:lnSpc>
                <a:spcPts val="1900"/>
              </a:lnSpc>
              <a:spcBef>
                <a:spcPts val="1000"/>
              </a:spcBef>
              <a:buNone/>
              <a:defRPr sz="1800"/>
            </a:lvl1pPr>
            <a:lvl2pPr marL="228600">
              <a:lnSpc>
                <a:spcPts val="1900"/>
              </a:lnSpc>
              <a:spcBef>
                <a:spcPts val="1000"/>
              </a:spcBef>
              <a:defRPr sz="1800"/>
            </a:lvl2pPr>
            <a:lvl3pPr marL="685800">
              <a:lnSpc>
                <a:spcPts val="1900"/>
              </a:lnSpc>
              <a:spcBef>
                <a:spcPts val="1000"/>
              </a:spcBef>
              <a:defRPr sz="1800"/>
            </a:lvl3pPr>
            <a:lvl4pPr marL="1143000">
              <a:lnSpc>
                <a:spcPts val="1900"/>
              </a:lnSpc>
              <a:spcBef>
                <a:spcPts val="1000"/>
              </a:spcBef>
              <a:defRPr sz="1800"/>
            </a:lvl4pPr>
            <a:lvl5pPr marL="1600200">
              <a:lnSpc>
                <a:spcPts val="1900"/>
              </a:lnSpc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F67B58-AA53-B48D-DD97-72B3116B22D2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296275" y="2343150"/>
            <a:ext cx="3062967" cy="2990850"/>
          </a:xfrm>
        </p:spPr>
        <p:txBody>
          <a:bodyPr/>
          <a:lstStyle>
            <a:lvl1pPr>
              <a:lnSpc>
                <a:spcPts val="1900"/>
              </a:lnSpc>
              <a:defRPr sz="1800"/>
            </a:lvl1pPr>
            <a:lvl2pPr>
              <a:lnSpc>
                <a:spcPts val="1900"/>
              </a:lnSpc>
              <a:defRPr sz="1800"/>
            </a:lvl2pPr>
            <a:lvl3pPr>
              <a:lnSpc>
                <a:spcPts val="1900"/>
              </a:lnSpc>
              <a:defRPr sz="1800"/>
            </a:lvl3pPr>
            <a:lvl4pPr>
              <a:lnSpc>
                <a:spcPts val="1900"/>
              </a:lnSpc>
              <a:defRPr sz="1800"/>
            </a:lvl4pPr>
            <a:lvl5pPr>
              <a:lnSpc>
                <a:spcPts val="1900"/>
              </a:lnSpc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94BBE0-379D-0165-CAC7-1F8B11D7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02F7C8-DEF9-7613-2C2E-1BE67CDD0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60EE65A-711D-F38D-9188-D4EAE0031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5F399DE0-A284-4ADD-9698-ABC08B5B4920}" type="datetime1">
              <a:rPr lang="en-US" smtClean="0"/>
              <a:t>7/26/2024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28D3B9C-A39A-B7F4-9EF1-8DACD639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025BC426-76D2-E6A7-7ACC-B430676DC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EC2F84A-080B-721D-C47A-BA27BCE90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AEAD915F-02B9-E376-AEE8-C9188A70E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91E374-28A1-DAB0-74F1-E14DD4733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354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41A884-237A-64B6-32E7-21799260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6550" y="327025"/>
            <a:ext cx="11518900" cy="5561466"/>
          </a:xfrm>
          <a:prstGeom prst="roundRect">
            <a:avLst>
              <a:gd name="adj" fmla="val 1928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245F31-81CB-7608-A735-BE1B508EC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49" y="403224"/>
            <a:ext cx="5946389" cy="22195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5D911D6-AEFE-1CA4-D41D-B9157575E4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1349" y="2884714"/>
            <a:ext cx="5946389" cy="1997530"/>
          </a:xfrm>
        </p:spPr>
        <p:txBody>
          <a:bodyPr/>
          <a:lstStyle>
            <a:lvl1pPr marL="2857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1pPr>
            <a:lvl2pPr marL="7429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2pPr>
            <a:lvl3pPr marL="12001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3pPr>
            <a:lvl4pPr marL="16573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4pPr>
            <a:lvl5pPr marL="2114550" indent="-285750">
              <a:lnSpc>
                <a:spcPts val="19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D8C8DC-9BBB-5079-F2BB-7AFCEF6C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57061" y="1320978"/>
            <a:ext cx="3550424" cy="3561705"/>
            <a:chOff x="1698171" y="691024"/>
            <a:chExt cx="3550424" cy="356170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853234-6427-C6E9-934B-8E3D20680399}"/>
                </a:ext>
              </a:extLst>
            </p:cNvPr>
            <p:cNvGrpSpPr/>
            <p:nvPr userDrawn="1"/>
          </p:nvGrpSpPr>
          <p:grpSpPr>
            <a:xfrm>
              <a:off x="1698171" y="691024"/>
              <a:ext cx="3550424" cy="3561705"/>
              <a:chOff x="1466850" y="380319"/>
              <a:chExt cx="3737172" cy="3749048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4A333EF-A4E5-C14C-30ED-1D0431BF42BD}"/>
                  </a:ext>
                </a:extLst>
              </p:cNvPr>
              <p:cNvSpPr/>
              <p:nvPr userDrawn="1"/>
            </p:nvSpPr>
            <p:spPr>
              <a:xfrm>
                <a:off x="1466850" y="875621"/>
                <a:ext cx="3737172" cy="3253746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A7D0A-FCD9-8D61-7756-4D154DAE693F}"/>
                  </a:ext>
                </a:extLst>
              </p:cNvPr>
              <p:cNvSpPr/>
              <p:nvPr userDrawn="1"/>
            </p:nvSpPr>
            <p:spPr>
              <a:xfrm>
                <a:off x="1466850" y="380320"/>
                <a:ext cx="3737172" cy="495301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AAD6121-8E16-380C-3CEE-AA15587ABCCA}"/>
                </a:ext>
              </a:extLst>
            </p:cNvPr>
            <p:cNvGrpSpPr/>
            <p:nvPr userDrawn="1"/>
          </p:nvGrpSpPr>
          <p:grpSpPr>
            <a:xfrm>
              <a:off x="1839686" y="815293"/>
              <a:ext cx="810985" cy="212272"/>
              <a:chOff x="1883229" y="800099"/>
              <a:chExt cx="810985" cy="21227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B5606C5-9513-E7A1-2E78-26147F563805}"/>
                  </a:ext>
                </a:extLst>
              </p:cNvPr>
              <p:cNvSpPr/>
              <p:nvPr userDrawn="1"/>
            </p:nvSpPr>
            <p:spPr>
              <a:xfrm>
                <a:off x="1883229" y="800100"/>
                <a:ext cx="212271" cy="212271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7FCFA69-6517-C9E2-41E5-851F0B39E300}"/>
                  </a:ext>
                </a:extLst>
              </p:cNvPr>
              <p:cNvSpPr/>
              <p:nvPr userDrawn="1"/>
            </p:nvSpPr>
            <p:spPr>
              <a:xfrm>
                <a:off x="2182586" y="800100"/>
                <a:ext cx="212271" cy="212271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1DB0373-9CE8-0C17-DC5D-A761A9680A74}"/>
                  </a:ext>
                </a:extLst>
              </p:cNvPr>
              <p:cNvSpPr/>
              <p:nvPr userDrawn="1"/>
            </p:nvSpPr>
            <p:spPr>
              <a:xfrm>
                <a:off x="2481943" y="800099"/>
                <a:ext cx="212271" cy="212271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208C6DE-C3F7-D9D8-5020-CC917762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629"/>
            <a:ext cx="12192000" cy="63137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D6D2E6-00C3-DFC4-E3CC-F7667A4CF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26629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1250816-70E6-472B-5427-B70F06897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011" y="6405154"/>
            <a:ext cx="274320" cy="27432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43018F2-43DC-265A-AC49-91D41C8BF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168948" y="6405154"/>
            <a:ext cx="274320" cy="27432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2402DB9-1860-2811-AF1D-2D4273F2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558" t="13558" r="13558" b="13558"/>
          <a:stretch/>
        </p:blipFill>
        <p:spPr>
          <a:xfrm>
            <a:off x="8795884" y="6405154"/>
            <a:ext cx="274320" cy="274320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2D499E7-F68F-77A3-7384-16F7358B1F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77033" y="1809865"/>
            <a:ext cx="3520440" cy="3063240"/>
          </a:xfrm>
          <a:ln w="38100">
            <a:noFill/>
          </a:ln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215DAD2-571F-6D7B-15E5-224268BDE2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1833" y="6226628"/>
            <a:ext cx="1560304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fld id="{6892F81D-D28A-4571-BF69-DA48A85FC04B}" type="datetime1">
              <a:rPr lang="en-US" smtClean="0"/>
              <a:t>7/26/2024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724EE9-07D6-911A-3D7F-82EBAF56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1001" y="6352731"/>
            <a:ext cx="1306286" cy="397329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800" b="1">
                <a:solidFill>
                  <a:schemeClr val="tx1"/>
                </a:solidFill>
                <a:latin typeface="+mn-lt"/>
              </a:rPr>
              <a:t>START</a:t>
            </a:r>
            <a:endParaRPr lang="en-US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DE1CF9C-D85F-CED5-1FFF-902538AAD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  <a:prstGeom prst="rect">
            <a:avLst/>
          </a:prstGeom>
        </p:spPr>
        <p:txBody>
          <a:bodyPr vert="horz" lIns="91440" tIns="91440" rIns="91440" bIns="45720" rtlCol="0" anchor="ctr"/>
          <a:lstStyle>
            <a:lvl1pPr algn="ctr">
              <a:defRPr lang="en-US" sz="1800" smtClean="0">
                <a:solidFill>
                  <a:schemeClr val="tx1"/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6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EE75D-28C9-46D4-85A2-0F7BCFF1DE23}" type="datetime1">
              <a:rPr lang="en-US" smtClean="0"/>
              <a:t>7/26/2024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0" r:id="rId2"/>
    <p:sldLayoutId id="2147483672" r:id="rId3"/>
    <p:sldLayoutId id="2147483673" r:id="rId4"/>
    <p:sldLayoutId id="2147483674" r:id="rId5"/>
    <p:sldLayoutId id="2147483649" r:id="rId6"/>
    <p:sldLayoutId id="2147483675" r:id="rId7"/>
    <p:sldLayoutId id="2147483676" r:id="rId8"/>
    <p:sldLayoutId id="2147483664" r:id="rId9"/>
    <p:sldLayoutId id="2147483677" r:id="rId10"/>
    <p:sldLayoutId id="2147483678" r:id="rId11"/>
    <p:sldLayoutId id="2147483681" r:id="rId12"/>
    <p:sldLayoutId id="2147483679" r:id="rId13"/>
    <p:sldLayoutId id="2147483662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willi04.github.io/cosc412_project/studyBuddy/index.html" TargetMode="External"/><Relationship Id="rId2" Type="http://schemas.openxmlformats.org/officeDocument/2006/relationships/hyperlink" Target="https://github.com/owilli04/cosc412_project/tree/mai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hqprint">
            <a:alphaModFix amt="8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686" y="1209643"/>
            <a:ext cx="8508273" cy="4968000"/>
          </a:xfrm>
        </p:spPr>
        <p:txBody>
          <a:bodyPr/>
          <a:lstStyle/>
          <a:p>
            <a:r>
              <a:rPr lang="en-US"/>
              <a:t>Study Buddy</a:t>
            </a:r>
            <a:br>
              <a:rPr lang="en-US"/>
            </a:br>
            <a:r>
              <a:rPr lang="en-US" sz="2400" b="1">
                <a:latin typeface="Times New Roman"/>
                <a:cs typeface="Times New Roman"/>
              </a:rPr>
              <a:t>By </a:t>
            </a:r>
            <a:r>
              <a:rPr lang="en-US" sz="2400" b="1" err="1">
                <a:latin typeface="Times New Roman"/>
                <a:cs typeface="Times New Roman"/>
              </a:rPr>
              <a:t>Oreoluwa</a:t>
            </a:r>
            <a:r>
              <a:rPr lang="en-US" sz="2400" b="1">
                <a:latin typeface="Times New Roman"/>
                <a:cs typeface="Times New Roman"/>
              </a:rPr>
              <a:t> Williams, Riley Forney, Areli Morales Hernandez, Addison </a:t>
            </a:r>
            <a:r>
              <a:rPr lang="en-US" sz="2400" b="1" err="1">
                <a:latin typeface="Times New Roman"/>
                <a:cs typeface="Times New Roman"/>
              </a:rPr>
              <a:t>Giffin</a:t>
            </a:r>
            <a:r>
              <a:rPr lang="en-US" sz="2400" b="1">
                <a:latin typeface="Times New Roman"/>
                <a:cs typeface="Times New Roman"/>
              </a:rPr>
              <a:t> &amp; Muteeb Younus.</a:t>
            </a:r>
            <a:endParaRPr lang="en-US" sz="2400" b="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AFE818-0DBE-0E12-2EC7-51B44683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576292"/>
            <a:ext cx="10907016" cy="922516"/>
          </a:xfrm>
        </p:spPr>
        <p:txBody>
          <a:bodyPr/>
          <a:lstStyle/>
          <a:p>
            <a:pPr algn="ctr"/>
            <a:r>
              <a:rPr lang="en-US" sz="4400"/>
              <a:t>Back End &amp;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7517E-4AA9-56C2-7E84-6E2482958AE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10214" y="2133600"/>
            <a:ext cx="3284737" cy="336884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Amasis MT Pro Black"/>
              </a:rPr>
              <a:t>Used </a:t>
            </a:r>
            <a:r>
              <a:rPr lang="en-US" i="1">
                <a:latin typeface="Amasis MT Pro Black"/>
              </a:rPr>
              <a:t>Firebase</a:t>
            </a:r>
            <a:r>
              <a:rPr lang="en-US">
                <a:latin typeface="Amasis MT Pro Black"/>
              </a:rPr>
              <a:t> for our back end and API</a:t>
            </a:r>
            <a:endParaRPr lang="en-US">
              <a:latin typeface="Amasis MT Pro Black" panose="02040A04050005020304" pitchFamily="18" charset="0"/>
            </a:endParaRPr>
          </a:p>
          <a:p>
            <a:pPr lvl="1"/>
            <a:r>
              <a:rPr lang="en-US" sz="1200">
                <a:latin typeface="Amasis MT Pro Black"/>
              </a:rPr>
              <a:t>cloud hosted NoSQL database</a:t>
            </a:r>
          </a:p>
          <a:p>
            <a:r>
              <a:rPr lang="en-US">
                <a:latin typeface="Amasis MT Pro Black"/>
              </a:rPr>
              <a:t>Used to store user &amp; class data.</a:t>
            </a:r>
          </a:p>
          <a:p>
            <a:r>
              <a:rPr lang="en-US">
                <a:latin typeface="Amasis MT Pro Black"/>
              </a:rPr>
              <a:t>Login in/Authentication is run on Firebase </a:t>
            </a:r>
            <a:endParaRPr lang="en-US">
              <a:latin typeface="Amasis MT Pro Black" panose="02040A04050005020304" pitchFamily="18" charset="0"/>
            </a:endParaRPr>
          </a:p>
          <a:p>
            <a:r>
              <a:rPr lang="en-US">
                <a:latin typeface="Amasis MT Pro Black"/>
              </a:rPr>
              <a:t>Allows scalability</a:t>
            </a:r>
          </a:p>
          <a:p>
            <a:r>
              <a:rPr lang="en-US">
                <a:latin typeface="Amasis MT Pro Black"/>
              </a:rPr>
              <a:t>Engagement/usage runs through Firebase Analytics</a:t>
            </a:r>
          </a:p>
          <a:p>
            <a:endParaRPr lang="en-US">
              <a:latin typeface="Amasis MT Pro Black" panose="02040A04050005020304" pitchFamily="18" charset="0"/>
            </a:endParaRPr>
          </a:p>
          <a:p>
            <a:endParaRPr lang="en-US">
              <a:latin typeface="Amasis MT Pro Black" panose="02040A04050005020304" pitchFamily="18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DFF58B-671A-80A2-9FC1-39A4233DF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19626" y="2343150"/>
            <a:ext cx="6626226" cy="299486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0C452-1F59-265B-89CA-B9F37E803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9D6F281-E7AA-E3B7-348D-3FF69FCD0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212" y="337967"/>
            <a:ext cx="1399165" cy="13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DD0F2-3BB2-E0D8-70B2-B80D08043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24" y="337967"/>
            <a:ext cx="1399165" cy="139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10DAFD0-372F-7845-66BE-61B3E40D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704" y="2318293"/>
            <a:ext cx="6988968" cy="30013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866B25-D85F-57EB-FFD8-91D73E24A3DF}"/>
              </a:ext>
            </a:extLst>
          </p:cNvPr>
          <p:cNvSpPr/>
          <p:nvPr/>
        </p:nvSpPr>
        <p:spPr>
          <a:xfrm>
            <a:off x="9629179" y="3798093"/>
            <a:ext cx="1166812" cy="14882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3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381E-9088-FA82-9C73-98AA0AE7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Adaptability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414AF-89A5-CACF-11AD-EF318666B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730" y="1428373"/>
            <a:ext cx="10868434" cy="443969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Amasis MT Pro Black" panose="02040A04050005020304" pitchFamily="18" charset="0"/>
                <a:cs typeface="Times New Roman"/>
              </a:rPr>
              <a:t>Database designed to be very modular so that classes can easily be added or removed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Amasis MT Pro Black" panose="02040A04050005020304" pitchFamily="18" charset="0"/>
                <a:cs typeface="Times New Roman"/>
              </a:rPr>
              <a:t>The chat was also designed with this modularity in mind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Amasis MT Pro Black" panose="02040A04050005020304" pitchFamily="18" charset="0"/>
                <a:cs typeface="Times New Roman"/>
              </a:rPr>
              <a:t>Future intentions are to scale and increase coverage of rooms and classes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200E-3C0A-A104-76B6-A7B4CE19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22A178-79B8-AB91-A9AB-734639F21935}"/>
              </a:ext>
            </a:extLst>
          </p:cNvPr>
          <p:cNvSpPr txBox="1">
            <a:spLocks/>
          </p:cNvSpPr>
          <p:nvPr/>
        </p:nvSpPr>
        <p:spPr>
          <a:xfrm>
            <a:off x="6555646" y="2975895"/>
            <a:ext cx="4940518" cy="1162882"/>
          </a:xfrm>
          <a:prstGeom prst="rect">
            <a:avLst/>
          </a:prstGeom>
        </p:spPr>
        <p:txBody>
          <a:bodyPr vert="horz" lIns="91440" tIns="18288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/>
              <a:t>Future Work</a:t>
            </a:r>
            <a:endParaRPr lang="en-US" sz="360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CAD1899-6C7A-5B01-A175-AF56D684660E}"/>
              </a:ext>
            </a:extLst>
          </p:cNvPr>
          <p:cNvSpPr txBox="1">
            <a:spLocks/>
          </p:cNvSpPr>
          <p:nvPr/>
        </p:nvSpPr>
        <p:spPr>
          <a:xfrm>
            <a:off x="6800296" y="3759577"/>
            <a:ext cx="4865168" cy="3340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914400" rtl="0" eaLnBrk="1" latinLnBrk="0" hangingPunct="1">
              <a:lnSpc>
                <a:spcPts val="19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 algn="l" defTabSz="914400" rtl="0" eaLnBrk="1" latinLnBrk="0" hangingPunct="1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ts val="19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900">
                <a:latin typeface="Amasis MT Pro Black" panose="02040A04050005020304" pitchFamily="18" charset="0"/>
                <a:cs typeface="Times New Roman"/>
              </a:rPr>
              <a:t>Getting the live chat feature working</a:t>
            </a:r>
            <a:endParaRPr lang="en-US" sz="1900">
              <a:latin typeface="Amasis MT Pro Black" panose="02040A040500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900">
                <a:latin typeface="Amasis MT Pro Black" panose="02040A04050005020304" pitchFamily="18" charset="0"/>
                <a:cs typeface="Times New Roman"/>
              </a:rPr>
              <a:t>Include real databases</a:t>
            </a:r>
          </a:p>
          <a:p>
            <a:pPr>
              <a:lnSpc>
                <a:spcPct val="100000"/>
              </a:lnSpc>
            </a:pPr>
            <a:r>
              <a:rPr lang="en-US" sz="1900">
                <a:latin typeface="Amasis MT Pro Black" panose="02040A04050005020304" pitchFamily="18" charset="0"/>
                <a:cs typeface="Times New Roman"/>
              </a:rPr>
              <a:t>Increase the list of classes</a:t>
            </a:r>
          </a:p>
          <a:p>
            <a:pPr>
              <a:lnSpc>
                <a:spcPct val="100000"/>
              </a:lnSpc>
            </a:pPr>
            <a:r>
              <a:rPr lang="en-US" sz="1900">
                <a:latin typeface="Amasis MT Pro Black" panose="02040A04050005020304" pitchFamily="18" charset="0"/>
                <a:cs typeface="Times New Roman"/>
              </a:rPr>
              <a:t>Upgrading services for more bandwidth/traffic</a:t>
            </a:r>
          </a:p>
        </p:txBody>
      </p:sp>
      <p:pic>
        <p:nvPicPr>
          <p:cNvPr id="1026" name="Picture 2" descr="How to Improve Adaptability in the Workplace | Grant Cardone TV">
            <a:extLst>
              <a:ext uri="{FF2B5EF4-FFF2-40B4-BE49-F238E27FC236}">
                <a16:creationId xmlns:a16="http://schemas.microsoft.com/office/drawing/2014/main" id="{4F536AA5-44AA-20F0-E680-D190AB23B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093" y="3759577"/>
            <a:ext cx="4443683" cy="130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51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6FFD-0855-74F1-BD4F-7BDB67330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068" y="851547"/>
            <a:ext cx="4275364" cy="1979634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73BA9-727A-EEAE-BC54-C02570D4C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792" y="2104901"/>
            <a:ext cx="4275364" cy="3541275"/>
          </a:xfrm>
        </p:spPr>
        <p:txBody>
          <a:bodyPr vert="horz" lIns="91440" tIns="0" rIns="91440" bIns="0" rtlCol="0" anchor="t">
            <a:normAutofit/>
          </a:bodyPr>
          <a:lstStyle/>
          <a:p>
            <a:r>
              <a:rPr lang="en-US" err="1"/>
              <a:t>Github</a:t>
            </a:r>
            <a:r>
              <a:rPr lang="en-US"/>
              <a:t> Repository Link: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https://github.com/owilli04/cosc412_project/tree/main</a:t>
            </a:r>
          </a:p>
          <a:p>
            <a:r>
              <a:rPr lang="en-US"/>
              <a:t>Link to the website:</a:t>
            </a:r>
          </a:p>
          <a:p>
            <a:pPr marL="0" indent="0">
              <a:buNone/>
            </a:pPr>
            <a:r>
              <a:rPr lang="en-US" u="sng">
                <a:ea typeface="+mn-lt"/>
                <a:cs typeface="+mn-lt"/>
                <a:hlinkClick r:id="rId3"/>
              </a:rPr>
              <a:t>https://owilli04.github.io/cosc412_project/studyBuddy/index.html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82F22-67E2-9F6D-8DB0-D12C5B2DC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87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686" y="1209643"/>
            <a:ext cx="8508273" cy="4968000"/>
          </a:xfrm>
        </p:spPr>
        <p:txBody>
          <a:bodyPr anchor="ctr">
            <a:normAutofit/>
          </a:bodyPr>
          <a:lstStyle/>
          <a:p>
            <a:r>
              <a:rPr lang="en-US"/>
              <a:t>Thank You!</a:t>
            </a:r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11D134F-4AA5-8D65-F269-E8A1D90CBFC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2137" y="6226628"/>
            <a:ext cx="630748" cy="631372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068" y="851547"/>
            <a:ext cx="4275364" cy="1979634"/>
          </a:xfrm>
        </p:spPr>
        <p:txBody>
          <a:bodyPr anchor="ctr"/>
          <a:lstStyle/>
          <a:p>
            <a:r>
              <a:rPr lang="en-US" sz="400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7886" y="2663301"/>
            <a:ext cx="4275364" cy="309830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>
                <a:latin typeface="Amasis MT Pro Black"/>
              </a:rPr>
              <a:t>Introduction: What is Study Buddy?</a:t>
            </a:r>
          </a:p>
          <a:p>
            <a:r>
              <a:rPr lang="en-US" b="1">
                <a:latin typeface="Amasis MT Pro Black"/>
              </a:rPr>
              <a:t>Main Features/Use Cases</a:t>
            </a:r>
          </a:p>
          <a:p>
            <a:r>
              <a:rPr lang="en-US" b="1">
                <a:latin typeface="Amasis MT Pro Black"/>
              </a:rPr>
              <a:t>Front End</a:t>
            </a:r>
          </a:p>
          <a:p>
            <a:r>
              <a:rPr lang="en-US" b="1">
                <a:latin typeface="Amasis MT Pro Black"/>
              </a:rPr>
              <a:t>AI/ML Integration</a:t>
            </a:r>
          </a:p>
          <a:p>
            <a:r>
              <a:rPr lang="en-US" b="1">
                <a:latin typeface="Amasis MT Pro Black"/>
              </a:rPr>
              <a:t>Back End &amp; Database</a:t>
            </a:r>
          </a:p>
          <a:p>
            <a:r>
              <a:rPr lang="en-US" b="1">
                <a:latin typeface="Amasis MT Pro Black"/>
              </a:rPr>
              <a:t>Adaptability/Future Work</a:t>
            </a:r>
          </a:p>
          <a:p>
            <a:r>
              <a:rPr lang="en-US" b="1">
                <a:latin typeface="Amasis MT Pro Black"/>
              </a:rPr>
              <a:t>Demo</a:t>
            </a:r>
          </a:p>
          <a:p>
            <a:endParaRPr lang="en-US">
              <a:latin typeface="Century Gothic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A9E7-F506-729E-13CF-D685FEBDB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381E-9088-FA82-9C73-98AA0AE7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Intro: What is Study Buddy?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414AF-89A5-CACF-11AD-EF318666B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1350" y="1917700"/>
            <a:ext cx="10907016" cy="384390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100">
                <a:latin typeface="Amasis MT Pro Black"/>
                <a:cs typeface="Times New Roman"/>
              </a:rPr>
              <a:t>A web application designed to help Towson students find study groups &amp; partners. </a:t>
            </a:r>
            <a:endParaRPr lang="en-US" sz="2100">
              <a:latin typeface="Amasis MT Pro Black" panose="02040A04050005020304" pitchFamily="18" charset="0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100">
                <a:latin typeface="Amasis MT Pro Black"/>
                <a:cs typeface="Times New Roman"/>
              </a:rPr>
              <a:t>Study Buddy is a dedicated platform created only for Towson University students to better tailor to their needs.</a:t>
            </a:r>
          </a:p>
          <a:p>
            <a:pPr>
              <a:lnSpc>
                <a:spcPct val="100000"/>
              </a:lnSpc>
            </a:pPr>
            <a:r>
              <a:rPr lang="en-US" sz="2100">
                <a:latin typeface="Amasis MT Pro Black"/>
                <a:cs typeface="Times New Roman"/>
              </a:rPr>
              <a:t>This creates a one stop app for study groups and allows communicating with classmates.</a:t>
            </a:r>
          </a:p>
          <a:p>
            <a:pPr>
              <a:lnSpc>
                <a:spcPct val="100000"/>
              </a:lnSpc>
            </a:pPr>
            <a:r>
              <a:rPr lang="en-US" sz="2100">
                <a:latin typeface="Amasis MT Pro Black"/>
                <a:cs typeface="Times New Roman"/>
              </a:rPr>
              <a:t>By providing a centralized platform tailored to unique needs, this application aims to streamline the process of finding study groups or partners, thereby enhancing the collaborative learning experience.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200E-3C0A-A104-76B6-A7B4CE19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75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884EC-28A2-5B4C-2854-4CD1FA06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990005"/>
            <a:ext cx="10907016" cy="922516"/>
          </a:xfrm>
        </p:spPr>
        <p:txBody>
          <a:bodyPr anchor="ctr">
            <a:normAutofit/>
          </a:bodyPr>
          <a:lstStyle/>
          <a:p>
            <a:r>
              <a:rPr lang="en-US" sz="3600"/>
              <a:t>Main Features/Use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D6556-D18A-09E4-15C4-CD5561E2D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786" y="3059961"/>
            <a:ext cx="3961039" cy="2467383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1500">
                <a:latin typeface="Amasis MT Pro Black" panose="02040A04050005020304" pitchFamily="18" charset="0"/>
              </a:rPr>
              <a:t>Create Account/Log in.</a:t>
            </a:r>
          </a:p>
          <a:p>
            <a:r>
              <a:rPr lang="en-US" sz="1500">
                <a:latin typeface="Amasis MT Pro Black" panose="02040A04050005020304" pitchFamily="18" charset="0"/>
              </a:rPr>
              <a:t>Add classes to accounts</a:t>
            </a:r>
          </a:p>
          <a:p>
            <a:r>
              <a:rPr lang="en-US" sz="1500">
                <a:latin typeface="Amasis MT Pro Black" panose="02040A04050005020304" pitchFamily="18" charset="0"/>
              </a:rPr>
              <a:t>Email people in a class.</a:t>
            </a:r>
          </a:p>
          <a:p>
            <a:r>
              <a:rPr lang="en-US" sz="1500">
                <a:latin typeface="Amasis MT Pro Black" panose="02040A04050005020304" pitchFamily="18" charset="0"/>
              </a:rPr>
              <a:t>Campus specific AI for assistance in scheduling rooms for group meetings.</a:t>
            </a:r>
          </a:p>
          <a:p>
            <a:r>
              <a:rPr lang="en-US" sz="1500">
                <a:latin typeface="Amasis MT Pro Black" panose="02040A04050005020304" pitchFamily="18" charset="0"/>
              </a:rPr>
              <a:t>Database to keep track of user logins, class data, and authentication.</a:t>
            </a:r>
          </a:p>
          <a:p>
            <a:r>
              <a:rPr lang="en-US" sz="1500">
                <a:latin typeface="Amasis MT Pro Black" panose="02040A04050005020304" pitchFamily="18" charset="0"/>
              </a:rPr>
              <a:t>Live Chat Application</a:t>
            </a:r>
            <a:r>
              <a:rPr lang="en-US" sz="1500"/>
              <a:t>.</a:t>
            </a:r>
          </a:p>
          <a:p>
            <a:endParaRPr lang="en-US" sz="15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083D0-99D6-DB38-E38A-166E470A7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1E7EF3-BDE0-A7E1-FC59-1FC2E8DB0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825" y="3059960"/>
            <a:ext cx="7007264" cy="21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3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A5A7-9780-783A-5D77-31A035C4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/>
              <a:t>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DCCD-58DC-4E71-2690-0623D640DB6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latin typeface="Amasis MT Pro Black"/>
              </a:rPr>
              <a:t>Our frontend uses: </a:t>
            </a:r>
          </a:p>
          <a:p>
            <a:r>
              <a:rPr lang="en-US">
                <a:latin typeface="Amasis MT Pro Black"/>
              </a:rPr>
              <a:t>CSS (for design)</a:t>
            </a:r>
          </a:p>
          <a:p>
            <a:r>
              <a:rPr lang="en-US">
                <a:latin typeface="Amasis MT Pro Black"/>
              </a:rPr>
              <a:t>html (for structure)</a:t>
            </a:r>
            <a:endParaRPr lang="en-US" err="1">
              <a:latin typeface="Amasis MT Pro Black"/>
            </a:endParaRPr>
          </a:p>
          <a:p>
            <a:r>
              <a:rPr lang="en-US">
                <a:latin typeface="Amasis MT Pro Black"/>
              </a:rPr>
              <a:t>JavaScript (for functionality)</a:t>
            </a:r>
          </a:p>
          <a:p>
            <a:endParaRPr lang="en-US">
              <a:latin typeface="Amasis MT Pro Black"/>
            </a:endParaRPr>
          </a:p>
        </p:txBody>
      </p:sp>
      <p:pic>
        <p:nvPicPr>
          <p:cNvPr id="7" name="Content Placeholder 6" descr="A statue of a tiger in front of a building&#10;&#10;Description automatically generated">
            <a:extLst>
              <a:ext uri="{FF2B5EF4-FFF2-40B4-BE49-F238E27FC236}">
                <a16:creationId xmlns:a16="http://schemas.microsoft.com/office/drawing/2014/main" id="{85939999-2954-F4D1-60B9-1B150420CB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55802" y="2344498"/>
            <a:ext cx="6096000" cy="268351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3B3C7-290B-9731-3239-15A050220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1DC120-E1A4-3652-881A-77C328205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252" y="1989217"/>
            <a:ext cx="4857750" cy="35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A655C4-468E-23D4-99FD-87BCBF484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46" y="5148322"/>
            <a:ext cx="46958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8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CCD16-3AD0-5AF9-9E7D-0F519217D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Screenshots of Front 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7D444-B997-95E4-32E2-3BE5D490B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Content Placeholder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B316FBA-AFE3-B0B9-D1D6-7A228315FB16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6296620" y="2349340"/>
            <a:ext cx="5256838" cy="2985954"/>
          </a:xfrm>
        </p:spPr>
      </p:pic>
      <p:pic>
        <p:nvPicPr>
          <p:cNvPr id="3" name="Content Placeholder 2" descr="A group of people walking outside of a building&#10;&#10;Description automatically generated">
            <a:extLst>
              <a:ext uri="{FF2B5EF4-FFF2-40B4-BE49-F238E27FC236}">
                <a16:creationId xmlns:a16="http://schemas.microsoft.com/office/drawing/2014/main" id="{75799906-05E1-BDE7-0DC7-DE33C7CC569D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51794" y="2433815"/>
            <a:ext cx="5264728" cy="2813538"/>
          </a:xfrm>
        </p:spPr>
      </p:pic>
    </p:spTree>
    <p:extLst>
      <p:ext uri="{BB962C8B-B14F-4D97-AF65-F5344CB8AC3E}">
        <p14:creationId xmlns:p14="http://schemas.microsoft.com/office/powerpoint/2010/main" val="287750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530572"/>
            <a:ext cx="10907016" cy="1007468"/>
          </a:xfrm>
        </p:spPr>
        <p:txBody>
          <a:bodyPr/>
          <a:lstStyle/>
          <a:p>
            <a:pPr algn="ctr"/>
            <a:r>
              <a:rPr lang="en-US" sz="4400"/>
              <a:t>AI/ML Integration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20634-75FC-1021-C59D-6A615E04C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501850-02D6-3D1E-8142-738D5280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538040"/>
            <a:ext cx="10906125" cy="4174829"/>
          </a:xfrm>
          <a:prstGeom prst="rect">
            <a:avLst/>
          </a:prstGeom>
        </p:spPr>
      </p:pic>
      <p:pic>
        <p:nvPicPr>
          <p:cNvPr id="3074" name="Picture 2" descr="Botpress · GitHub">
            <a:extLst>
              <a:ext uri="{FF2B5EF4-FFF2-40B4-BE49-F238E27FC236}">
                <a16:creationId xmlns:a16="http://schemas.microsoft.com/office/drawing/2014/main" id="{E7424E00-2133-109E-0531-91FC003C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17" y="3429000"/>
            <a:ext cx="1817910" cy="18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1D6B-5107-B08A-50BB-71D7576A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576292"/>
            <a:ext cx="10907016" cy="922516"/>
          </a:xfrm>
        </p:spPr>
        <p:txBody>
          <a:bodyPr anchor="ctr">
            <a:normAutofit/>
          </a:bodyPr>
          <a:lstStyle/>
          <a:p>
            <a:pPr algn="ctr"/>
            <a:r>
              <a:rPr lang="en-US" sz="4000"/>
              <a:t>Chat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7AA74-9E56-3FDA-4DF5-58971310D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137" y="6226628"/>
            <a:ext cx="630748" cy="63137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DBAEBA-0DB0-CBB9-7BB6-04AED87B627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72887" y="2442533"/>
            <a:ext cx="3659161" cy="2792084"/>
          </a:xfrm>
        </p:spPr>
      </p:pic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4270CD1A-7449-177C-8F6E-A1E437A42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468" y="2438767"/>
            <a:ext cx="6096000" cy="285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5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381E-9088-FA82-9C73-98AA0AE7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411510"/>
            <a:ext cx="10907016" cy="1162882"/>
          </a:xfrm>
        </p:spPr>
        <p:txBody>
          <a:bodyPr/>
          <a:lstStyle/>
          <a:p>
            <a:r>
              <a:rPr lang="en-US" sz="5400"/>
              <a:t>Email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414AF-89A5-CACF-11AD-EF318666B1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636" y="4321592"/>
            <a:ext cx="10868434" cy="443969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>
                <a:latin typeface="Amasis MT Pro Black"/>
                <a:cs typeface="Times New Roman"/>
              </a:rPr>
              <a:t>EmailJS</a:t>
            </a:r>
          </a:p>
          <a:p>
            <a:pPr>
              <a:lnSpc>
                <a:spcPct val="100000"/>
              </a:lnSpc>
            </a:pPr>
            <a:r>
              <a:rPr lang="en-US" sz="2000">
                <a:latin typeface="Amasis MT Pro Black"/>
                <a:cs typeface="Times New Roman"/>
              </a:rPr>
              <a:t>Allows users to message everyone who has added a specific class to their account</a:t>
            </a:r>
            <a:endParaRPr lang="en-US" sz="2000">
              <a:latin typeface="Amasis MT Pro Black" panose="02040A04050005020304" pitchFamily="18" charset="0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000">
                <a:latin typeface="Amasis MT Pro Black"/>
                <a:cs typeface="Times New Roman"/>
              </a:rPr>
              <a:t>Follows a clean and recognizable template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>
              <a:latin typeface="Amasis MT Pro Black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000">
              <a:latin typeface="Amasis MT Pro Black"/>
              <a:cs typeface="Times New Roman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>
              <a:latin typeface="Times New Roman"/>
              <a:cs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B200E-3C0A-A104-76B6-A7B4CE19B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BF450A-44F7-99AE-4735-2C7A4051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8" y="1430531"/>
            <a:ext cx="10013156" cy="27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986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9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8698DA"/>
      </a:accent1>
      <a:accent2>
        <a:srgbClr val="9EE0F8"/>
      </a:accent2>
      <a:accent3>
        <a:srgbClr val="C1F088"/>
      </a:accent3>
      <a:accent4>
        <a:srgbClr val="A4E4D2"/>
      </a:accent4>
      <a:accent5>
        <a:srgbClr val="FFBF8F"/>
      </a:accent5>
      <a:accent6>
        <a:srgbClr val="FABBB0"/>
      </a:accent6>
      <a:hlink>
        <a:srgbClr val="56C7AA"/>
      </a:hlink>
      <a:folHlink>
        <a:srgbClr val="59A8D1"/>
      </a:folHlink>
    </a:clrScheme>
    <a:fontScheme name="Custom 74">
      <a:majorFont>
        <a:latin typeface="Jumble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596226_Win32_SL_V6" id="{D9DA734B-CC3F-4DBB-B6FE-0BB140309365}" vid="{69AD8D68-423B-4DFD-8A07-EF38EEF8EB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89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8698DA"/>
    </a:accent1>
    <a:accent2>
      <a:srgbClr val="9EE0F8"/>
    </a:accent2>
    <a:accent3>
      <a:srgbClr val="C1F088"/>
    </a:accent3>
    <a:accent4>
      <a:srgbClr val="A4E4D2"/>
    </a:accent4>
    <a:accent5>
      <a:srgbClr val="FFBF8F"/>
    </a:accent5>
    <a:accent6>
      <a:srgbClr val="FABBB0"/>
    </a:accent6>
    <a:hlink>
      <a:srgbClr val="56C7AA"/>
    </a:hlink>
    <a:folHlink>
      <a:srgbClr val="59A8D1"/>
    </a:folHlink>
  </a:clrScheme>
</a:themeOverride>
</file>

<file path=ppt/theme/themeOverride2.xml><?xml version="1.0" encoding="utf-8"?>
<a:themeOverride xmlns:a="http://schemas.openxmlformats.org/drawingml/2006/main">
  <a:clrScheme name="Custom 89">
    <a:dk1>
      <a:sysClr val="windowText" lastClr="000000"/>
    </a:dk1>
    <a:lt1>
      <a:sysClr val="window" lastClr="FFFFFF"/>
    </a:lt1>
    <a:dk2>
      <a:srgbClr val="212745"/>
    </a:dk2>
    <a:lt2>
      <a:srgbClr val="B4DCFA"/>
    </a:lt2>
    <a:accent1>
      <a:srgbClr val="8698DA"/>
    </a:accent1>
    <a:accent2>
      <a:srgbClr val="9EE0F8"/>
    </a:accent2>
    <a:accent3>
      <a:srgbClr val="C1F088"/>
    </a:accent3>
    <a:accent4>
      <a:srgbClr val="A4E4D2"/>
    </a:accent4>
    <a:accent5>
      <a:srgbClr val="FFBF8F"/>
    </a:accent5>
    <a:accent6>
      <a:srgbClr val="FABBB0"/>
    </a:accent6>
    <a:hlink>
      <a:srgbClr val="56C7AA"/>
    </a:hlink>
    <a:folHlink>
      <a:srgbClr val="59A8D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81AD4F-527A-4A88-9D9F-EFDB01771BD4}">
  <ds:schemaRefs>
    <ds:schemaRef ds:uri="71af3243-3dd4-4a8d-8c0d-dd76da1f02a5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6239674-1887-41DB-914A-BD2B863063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1CFE71-3FEB-410F-B4FF-3D986B4B642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450</Words>
  <Application>Microsoft Office PowerPoint</Application>
  <PresentationFormat>Widescreen</PresentationFormat>
  <Paragraphs>78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Amasis MT Pro Black</vt:lpstr>
      <vt:lpstr>Aptos</vt:lpstr>
      <vt:lpstr>Arial</vt:lpstr>
      <vt:lpstr>Calibri</vt:lpstr>
      <vt:lpstr>Century Gothic</vt:lpstr>
      <vt:lpstr>Jumble</vt:lpstr>
      <vt:lpstr>Times New Roman</vt:lpstr>
      <vt:lpstr>Custom</vt:lpstr>
      <vt:lpstr>Study Buddy By Oreoluwa Williams, Riley Forney, Areli Morales Hernandez, Addison Giffin &amp; Muteeb Younus.</vt:lpstr>
      <vt:lpstr>Agenda</vt:lpstr>
      <vt:lpstr>Intro: What is Study Buddy?</vt:lpstr>
      <vt:lpstr>Main Features/Use Cases</vt:lpstr>
      <vt:lpstr>Front End</vt:lpstr>
      <vt:lpstr>Screenshots of Front End</vt:lpstr>
      <vt:lpstr>AI/ML Integration</vt:lpstr>
      <vt:lpstr>Chat Application</vt:lpstr>
      <vt:lpstr>Email System</vt:lpstr>
      <vt:lpstr>Back End &amp; Database</vt:lpstr>
      <vt:lpstr>Adaptability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Oreoluwa</dc:creator>
  <cp:lastModifiedBy>Oreoluwa Williams</cp:lastModifiedBy>
  <cp:revision>2</cp:revision>
  <dcterms:created xsi:type="dcterms:W3CDTF">2024-04-29T15:24:32Z</dcterms:created>
  <dcterms:modified xsi:type="dcterms:W3CDTF">2024-07-26T17:33:14Z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